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8288000" cy="10287000"/>
  <p:notesSz cx="6858000" cy="9144000"/>
  <p:embeddedFontLst>
    <p:embeddedFont>
      <p:font typeface="HK Modular" panose="020B0604020202020204" charset="0"/>
      <p:regular r:id="rId32"/>
    </p:embeddedFont>
    <p:embeddedFont>
      <p:font typeface="Poppins" panose="00000500000000000000" pitchFamily="2" charset="0"/>
      <p:regular r:id="rId33"/>
    </p:embeddedFont>
    <p:embeddedFont>
      <p:font typeface="Poppins Bold" panose="00000800000000000000" charset="0"/>
      <p:regular r:id="rId34"/>
    </p:embeddedFont>
    <p:embeddedFont>
      <p:font typeface="Poppins Light" panose="000004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 Ck" userId="ea98d670aaf30b8c" providerId="LiveId" clId="{8C7C4500-D73E-41B6-AEAD-B5A5DBFD4483}"/>
    <pc:docChg chg="custSel delSld modSld">
      <pc:chgData name="Akshay Ck" userId="ea98d670aaf30b8c" providerId="LiveId" clId="{8C7C4500-D73E-41B6-AEAD-B5A5DBFD4483}" dt="2025-05-08T04:06:07.249" v="47" actId="20577"/>
      <pc:docMkLst>
        <pc:docMk/>
      </pc:docMkLst>
      <pc:sldChg chg="del">
        <pc:chgData name="Akshay Ck" userId="ea98d670aaf30b8c" providerId="LiveId" clId="{8C7C4500-D73E-41B6-AEAD-B5A5DBFD4483}" dt="2025-05-08T03:53:39.530" v="0" actId="2696"/>
        <pc:sldMkLst>
          <pc:docMk/>
          <pc:sldMk cId="0" sldId="260"/>
        </pc:sldMkLst>
      </pc:sldChg>
      <pc:sldChg chg="modSp mod">
        <pc:chgData name="Akshay Ck" userId="ea98d670aaf30b8c" providerId="LiveId" clId="{8C7C4500-D73E-41B6-AEAD-B5A5DBFD4483}" dt="2025-05-08T04:06:07.249" v="47" actId="20577"/>
        <pc:sldMkLst>
          <pc:docMk/>
          <pc:sldMk cId="0" sldId="263"/>
        </pc:sldMkLst>
        <pc:spChg chg="mod">
          <ac:chgData name="Akshay Ck" userId="ea98d670aaf30b8c" providerId="LiveId" clId="{8C7C4500-D73E-41B6-AEAD-B5A5DBFD4483}" dt="2025-05-08T04:03:52.832" v="39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Akshay Ck" userId="ea98d670aaf30b8c" providerId="LiveId" clId="{8C7C4500-D73E-41B6-AEAD-B5A5DBFD4483}" dt="2025-05-08T04:04:15.889" v="42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Akshay Ck" userId="ea98d670aaf30b8c" providerId="LiveId" clId="{8C7C4500-D73E-41B6-AEAD-B5A5DBFD4483}" dt="2025-05-08T04:06:07.249" v="47" actId="20577"/>
          <ac:spMkLst>
            <pc:docMk/>
            <pc:sldMk cId="0" sldId="263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4835" y="-547517"/>
            <a:ext cx="9030960" cy="11146926"/>
            <a:chOff x="0" y="0"/>
            <a:chExt cx="2378524" cy="2935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8524" cy="2935816"/>
            </a:xfrm>
            <a:custGeom>
              <a:avLst/>
              <a:gdLst/>
              <a:ahLst/>
              <a:cxnLst/>
              <a:rect l="l" t="t" r="r" b="b"/>
              <a:pathLst>
                <a:path w="2378524" h="2935816">
                  <a:moveTo>
                    <a:pt x="0" y="0"/>
                  </a:moveTo>
                  <a:lnTo>
                    <a:pt x="2378524" y="0"/>
                  </a:lnTo>
                  <a:lnTo>
                    <a:pt x="2378524" y="2935816"/>
                  </a:lnTo>
                  <a:lnTo>
                    <a:pt x="0" y="293581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060F1F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78524" cy="293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92719" y="3995095"/>
            <a:ext cx="14371257" cy="2061703"/>
            <a:chOff x="0" y="0"/>
            <a:chExt cx="3785022" cy="543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5022" cy="543000"/>
            </a:xfrm>
            <a:custGeom>
              <a:avLst/>
              <a:gdLst/>
              <a:ahLst/>
              <a:cxnLst/>
              <a:rect l="l" t="t" r="r" b="b"/>
              <a:pathLst>
                <a:path w="3785022" h="543000">
                  <a:moveTo>
                    <a:pt x="0" y="0"/>
                  </a:moveTo>
                  <a:lnTo>
                    <a:pt x="3785022" y="0"/>
                  </a:lnTo>
                  <a:lnTo>
                    <a:pt x="3785022" y="543000"/>
                  </a:lnTo>
                  <a:lnTo>
                    <a:pt x="0" y="5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785022" cy="543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6230" y="8741740"/>
            <a:ext cx="6213998" cy="96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3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Akshay c k (AWH23MCA-2006)</a:t>
            </a:r>
          </a:p>
          <a:p>
            <a:pPr algn="ctr">
              <a:lnSpc>
                <a:spcPts val="2511"/>
              </a:lnSpc>
            </a:pPr>
            <a:r>
              <a:rPr lang="en-US" sz="23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Guide: Muhammad Muhsin k</a:t>
            </a:r>
          </a:p>
          <a:p>
            <a:pPr algn="ctr">
              <a:lnSpc>
                <a:spcPts val="2511"/>
              </a:lnSpc>
              <a:spcBef>
                <a:spcPct val="0"/>
              </a:spcBef>
            </a:pPr>
            <a:endParaRPr lang="en-US" sz="232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92719" y="4042720"/>
            <a:ext cx="10725572" cy="201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4866" spc="61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multi domain threat detection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825756" y="1076325"/>
            <a:ext cx="11026521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System REQUIREMENTs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2095998"/>
            <a:ext cx="14495267" cy="730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29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Environment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Processor: Ryzen 3 or above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 Disk: 512 GB or above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RAM: 8 GB or above</a:t>
            </a:r>
          </a:p>
          <a:p>
            <a:pPr algn="l">
              <a:lnSpc>
                <a:spcPts val="5257"/>
              </a:lnSpc>
            </a:pPr>
            <a:r>
              <a:rPr lang="en-US" sz="29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Environment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Operating System: Windows 8 or above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Front End: HTML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Back End: MySQL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Programming Language: Python, Dart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Browser: Google chrome / Mozilla Firefox</a:t>
            </a:r>
          </a:p>
          <a:p>
            <a:pPr algn="l">
              <a:lnSpc>
                <a:spcPts val="5257"/>
              </a:lnSpc>
            </a:pPr>
            <a:endParaRPr lang="en-US" sz="2937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650106" y="3021580"/>
            <a:ext cx="11739708" cy="6236720"/>
          </a:xfrm>
          <a:custGeom>
            <a:avLst/>
            <a:gdLst/>
            <a:ahLst/>
            <a:cxnLst/>
            <a:rect l="l" t="t" r="r" b="b"/>
            <a:pathLst>
              <a:path w="11739708" h="6236720">
                <a:moveTo>
                  <a:pt x="0" y="0"/>
                </a:moveTo>
                <a:lnTo>
                  <a:pt x="11739709" y="0"/>
                </a:lnTo>
                <a:lnTo>
                  <a:pt x="11739709" y="6236720"/>
                </a:lnTo>
                <a:lnTo>
                  <a:pt x="0" y="623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361692" y="3062545"/>
            <a:ext cx="12259982" cy="6513115"/>
          </a:xfrm>
          <a:custGeom>
            <a:avLst/>
            <a:gdLst/>
            <a:ahLst/>
            <a:cxnLst/>
            <a:rect l="l" t="t" r="r" b="b"/>
            <a:pathLst>
              <a:path w="12259982" h="6513115">
                <a:moveTo>
                  <a:pt x="0" y="0"/>
                </a:moveTo>
                <a:lnTo>
                  <a:pt x="12259982" y="0"/>
                </a:lnTo>
                <a:lnTo>
                  <a:pt x="12259982" y="6513115"/>
                </a:lnTo>
                <a:lnTo>
                  <a:pt x="0" y="6513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556519" y="3062545"/>
            <a:ext cx="12225388" cy="6494737"/>
          </a:xfrm>
          <a:custGeom>
            <a:avLst/>
            <a:gdLst/>
            <a:ahLst/>
            <a:cxnLst/>
            <a:rect l="l" t="t" r="r" b="b"/>
            <a:pathLst>
              <a:path w="12225388" h="6494737">
                <a:moveTo>
                  <a:pt x="0" y="0"/>
                </a:moveTo>
                <a:lnTo>
                  <a:pt x="12225388" y="0"/>
                </a:lnTo>
                <a:lnTo>
                  <a:pt x="12225388" y="6494737"/>
                </a:lnTo>
                <a:lnTo>
                  <a:pt x="0" y="6494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030628" y="3062545"/>
            <a:ext cx="12226744" cy="6495458"/>
          </a:xfrm>
          <a:custGeom>
            <a:avLst/>
            <a:gdLst/>
            <a:ahLst/>
            <a:cxnLst/>
            <a:rect l="l" t="t" r="r" b="b"/>
            <a:pathLst>
              <a:path w="12226744" h="6495458">
                <a:moveTo>
                  <a:pt x="0" y="0"/>
                </a:moveTo>
                <a:lnTo>
                  <a:pt x="12226744" y="0"/>
                </a:lnTo>
                <a:lnTo>
                  <a:pt x="12226744" y="6495458"/>
                </a:lnTo>
                <a:lnTo>
                  <a:pt x="0" y="649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445189" y="3062545"/>
            <a:ext cx="12192150" cy="6477080"/>
          </a:xfrm>
          <a:custGeom>
            <a:avLst/>
            <a:gdLst/>
            <a:ahLst/>
            <a:cxnLst/>
            <a:rect l="l" t="t" r="r" b="b"/>
            <a:pathLst>
              <a:path w="12192150" h="6477080">
                <a:moveTo>
                  <a:pt x="0" y="0"/>
                </a:moveTo>
                <a:lnTo>
                  <a:pt x="12192150" y="0"/>
                </a:lnTo>
                <a:lnTo>
                  <a:pt x="12192150" y="6477080"/>
                </a:lnTo>
                <a:lnTo>
                  <a:pt x="0" y="647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584351" y="3062545"/>
            <a:ext cx="12096506" cy="6426269"/>
          </a:xfrm>
          <a:custGeom>
            <a:avLst/>
            <a:gdLst/>
            <a:ahLst/>
            <a:cxnLst/>
            <a:rect l="l" t="t" r="r" b="b"/>
            <a:pathLst>
              <a:path w="12096506" h="6426269">
                <a:moveTo>
                  <a:pt x="0" y="0"/>
                </a:moveTo>
                <a:lnTo>
                  <a:pt x="12096507" y="0"/>
                </a:lnTo>
                <a:lnTo>
                  <a:pt x="12096507" y="6426269"/>
                </a:lnTo>
                <a:lnTo>
                  <a:pt x="0" y="6426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28" y="2223184"/>
            <a:ext cx="2445306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567003" y="3332741"/>
            <a:ext cx="11153994" cy="5925559"/>
          </a:xfrm>
          <a:custGeom>
            <a:avLst/>
            <a:gdLst/>
            <a:ahLst/>
            <a:cxnLst/>
            <a:rect l="l" t="t" r="r" b="b"/>
            <a:pathLst>
              <a:path w="11153994" h="5925559">
                <a:moveTo>
                  <a:pt x="0" y="0"/>
                </a:moveTo>
                <a:lnTo>
                  <a:pt x="11153994" y="0"/>
                </a:lnTo>
                <a:lnTo>
                  <a:pt x="11153994" y="5925559"/>
                </a:lnTo>
                <a:lnTo>
                  <a:pt x="0" y="5925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6403" y="2223184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928487" y="2314849"/>
            <a:ext cx="12431025" cy="6603982"/>
          </a:xfrm>
          <a:custGeom>
            <a:avLst/>
            <a:gdLst/>
            <a:ahLst/>
            <a:cxnLst/>
            <a:rect l="l" t="t" r="r" b="b"/>
            <a:pathLst>
              <a:path w="12431025" h="6603982">
                <a:moveTo>
                  <a:pt x="0" y="0"/>
                </a:moveTo>
                <a:lnTo>
                  <a:pt x="12431026" y="0"/>
                </a:lnTo>
                <a:lnTo>
                  <a:pt x="12431026" y="6603983"/>
                </a:lnTo>
                <a:lnTo>
                  <a:pt x="0" y="660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1810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332822" y="2443457"/>
            <a:ext cx="11622355" cy="6174376"/>
          </a:xfrm>
          <a:custGeom>
            <a:avLst/>
            <a:gdLst/>
            <a:ahLst/>
            <a:cxnLst/>
            <a:rect l="l" t="t" r="r" b="b"/>
            <a:pathLst>
              <a:path w="11622355" h="6174376">
                <a:moveTo>
                  <a:pt x="0" y="0"/>
                </a:moveTo>
                <a:lnTo>
                  <a:pt x="11622356" y="0"/>
                </a:lnTo>
                <a:lnTo>
                  <a:pt x="11622356" y="6174376"/>
                </a:lnTo>
                <a:lnTo>
                  <a:pt x="0" y="6174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0002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1166098" y="1781684"/>
            <a:ext cx="20465418" cy="1637823"/>
            <a:chOff x="0" y="0"/>
            <a:chExt cx="5390069" cy="4313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90069" cy="431361"/>
            </a:xfrm>
            <a:custGeom>
              <a:avLst/>
              <a:gdLst/>
              <a:ahLst/>
              <a:cxnLst/>
              <a:rect l="l" t="t" r="r" b="b"/>
              <a:pathLst>
                <a:path w="5390069" h="431361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0343" y="2231972"/>
            <a:ext cx="12767313" cy="78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1647" y="4000533"/>
            <a:ext cx="16949927" cy="528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Unified ML system for detecting cyber threats and image forgery.</a:t>
            </a:r>
          </a:p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Scope:</a:t>
            </a:r>
          </a:p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Real-time phishing detection.</a:t>
            </a:r>
          </a:p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Dynamic spam classification.</a:t>
            </a:r>
          </a:p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Automated image authentication.</a:t>
            </a:r>
          </a:p>
          <a:p>
            <a:pPr algn="l">
              <a:lnSpc>
                <a:spcPts val="6099"/>
              </a:lnSpc>
            </a:pPr>
            <a:r>
              <a:rPr lang="en-US" sz="352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Solves limitations of manual/rule-based methods.</a:t>
            </a:r>
          </a:p>
          <a:p>
            <a:pPr algn="l">
              <a:lnSpc>
                <a:spcPts val="4830"/>
              </a:lnSpc>
            </a:pPr>
            <a:endParaRPr lang="en-US" sz="352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572857" y="2623508"/>
            <a:ext cx="11666863" cy="6198021"/>
          </a:xfrm>
          <a:custGeom>
            <a:avLst/>
            <a:gdLst/>
            <a:ahLst/>
            <a:cxnLst/>
            <a:rect l="l" t="t" r="r" b="b"/>
            <a:pathLst>
              <a:path w="11666863" h="6198021">
                <a:moveTo>
                  <a:pt x="0" y="0"/>
                </a:moveTo>
                <a:lnTo>
                  <a:pt x="11666864" y="0"/>
                </a:lnTo>
                <a:lnTo>
                  <a:pt x="11666864" y="6198021"/>
                </a:lnTo>
                <a:lnTo>
                  <a:pt x="0" y="619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0002" y="1972692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068908" y="2289128"/>
            <a:ext cx="12150185" cy="6454786"/>
          </a:xfrm>
          <a:custGeom>
            <a:avLst/>
            <a:gdLst/>
            <a:ahLst/>
            <a:cxnLst/>
            <a:rect l="l" t="t" r="r" b="b"/>
            <a:pathLst>
              <a:path w="12150185" h="6454786">
                <a:moveTo>
                  <a:pt x="0" y="0"/>
                </a:moveTo>
                <a:lnTo>
                  <a:pt x="12150184" y="0"/>
                </a:lnTo>
                <a:lnTo>
                  <a:pt x="12150184" y="6454786"/>
                </a:lnTo>
                <a:lnTo>
                  <a:pt x="0" y="645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939" y="1559445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006984" y="2546343"/>
            <a:ext cx="11949584" cy="6348217"/>
          </a:xfrm>
          <a:custGeom>
            <a:avLst/>
            <a:gdLst/>
            <a:ahLst/>
            <a:cxnLst/>
            <a:rect l="l" t="t" r="r" b="b"/>
            <a:pathLst>
              <a:path w="11949584" h="6348217">
                <a:moveTo>
                  <a:pt x="0" y="0"/>
                </a:moveTo>
                <a:lnTo>
                  <a:pt x="11949584" y="0"/>
                </a:lnTo>
                <a:lnTo>
                  <a:pt x="11949584" y="6348217"/>
                </a:lnTo>
                <a:lnTo>
                  <a:pt x="0" y="6348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939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135592" y="2392014"/>
            <a:ext cx="12373353" cy="6573344"/>
          </a:xfrm>
          <a:custGeom>
            <a:avLst/>
            <a:gdLst/>
            <a:ahLst/>
            <a:cxnLst/>
            <a:rect l="l" t="t" r="r" b="b"/>
            <a:pathLst>
              <a:path w="12373353" h="6573344">
                <a:moveTo>
                  <a:pt x="0" y="0"/>
                </a:moveTo>
                <a:lnTo>
                  <a:pt x="12373352" y="0"/>
                </a:lnTo>
                <a:lnTo>
                  <a:pt x="12373352" y="6573344"/>
                </a:lnTo>
                <a:lnTo>
                  <a:pt x="0" y="657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954503" y="2681959"/>
            <a:ext cx="12378995" cy="6576341"/>
          </a:xfrm>
          <a:custGeom>
            <a:avLst/>
            <a:gdLst/>
            <a:ahLst/>
            <a:cxnLst/>
            <a:rect l="l" t="t" r="r" b="b"/>
            <a:pathLst>
              <a:path w="12378995" h="6576341">
                <a:moveTo>
                  <a:pt x="0" y="0"/>
                </a:moveTo>
                <a:lnTo>
                  <a:pt x="12378994" y="0"/>
                </a:lnTo>
                <a:lnTo>
                  <a:pt x="12378994" y="6576341"/>
                </a:lnTo>
                <a:lnTo>
                  <a:pt x="0" y="6576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944860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043519" y="2546343"/>
            <a:ext cx="12200962" cy="6481761"/>
          </a:xfrm>
          <a:custGeom>
            <a:avLst/>
            <a:gdLst/>
            <a:ahLst/>
            <a:cxnLst/>
            <a:rect l="l" t="t" r="r" b="b"/>
            <a:pathLst>
              <a:path w="12200962" h="6481761">
                <a:moveTo>
                  <a:pt x="0" y="0"/>
                </a:moveTo>
                <a:lnTo>
                  <a:pt x="12200962" y="0"/>
                </a:lnTo>
                <a:lnTo>
                  <a:pt x="12200962" y="6481761"/>
                </a:lnTo>
                <a:lnTo>
                  <a:pt x="0" y="648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938517" y="2443457"/>
            <a:ext cx="12410965" cy="6593325"/>
          </a:xfrm>
          <a:custGeom>
            <a:avLst/>
            <a:gdLst/>
            <a:ahLst/>
            <a:cxnLst/>
            <a:rect l="l" t="t" r="r" b="b"/>
            <a:pathLst>
              <a:path w="12410965" h="6593325">
                <a:moveTo>
                  <a:pt x="0" y="0"/>
                </a:moveTo>
                <a:lnTo>
                  <a:pt x="12410966" y="0"/>
                </a:lnTo>
                <a:lnTo>
                  <a:pt x="12410966" y="6593325"/>
                </a:lnTo>
                <a:lnTo>
                  <a:pt x="0" y="6593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928487" y="2494900"/>
            <a:ext cx="12431025" cy="6603982"/>
          </a:xfrm>
          <a:custGeom>
            <a:avLst/>
            <a:gdLst/>
            <a:ahLst/>
            <a:cxnLst/>
            <a:rect l="l" t="t" r="r" b="b"/>
            <a:pathLst>
              <a:path w="12431025" h="6603982">
                <a:moveTo>
                  <a:pt x="0" y="0"/>
                </a:moveTo>
                <a:lnTo>
                  <a:pt x="12431026" y="0"/>
                </a:lnTo>
                <a:lnTo>
                  <a:pt x="12431026" y="6603982"/>
                </a:lnTo>
                <a:lnTo>
                  <a:pt x="0" y="6603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755287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929819" y="2928067"/>
            <a:ext cx="11915733" cy="6330233"/>
          </a:xfrm>
          <a:custGeom>
            <a:avLst/>
            <a:gdLst/>
            <a:ahLst/>
            <a:cxnLst/>
            <a:rect l="l" t="t" r="r" b="b"/>
            <a:pathLst>
              <a:path w="11915733" h="6330233">
                <a:moveTo>
                  <a:pt x="0" y="0"/>
                </a:moveTo>
                <a:lnTo>
                  <a:pt x="11915734" y="0"/>
                </a:lnTo>
                <a:lnTo>
                  <a:pt x="11915734" y="6330233"/>
                </a:lnTo>
                <a:lnTo>
                  <a:pt x="0" y="633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6403" y="2223184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058427" y="2555075"/>
            <a:ext cx="12617835" cy="6703225"/>
          </a:xfrm>
          <a:custGeom>
            <a:avLst/>
            <a:gdLst/>
            <a:ahLst/>
            <a:cxnLst/>
            <a:rect l="l" t="t" r="r" b="b"/>
            <a:pathLst>
              <a:path w="12617835" h="6703225">
                <a:moveTo>
                  <a:pt x="0" y="0"/>
                </a:moveTo>
                <a:lnTo>
                  <a:pt x="12617835" y="0"/>
                </a:lnTo>
                <a:lnTo>
                  <a:pt x="12617835" y="6703225"/>
                </a:lnTo>
                <a:lnTo>
                  <a:pt x="0" y="6703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6227" y="1076325"/>
            <a:ext cx="6955547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screen shots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971" y="1944860"/>
            <a:ext cx="2073354" cy="3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57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920002" y="3486150"/>
            <a:ext cx="1118380" cy="1301387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14152" y="1356185"/>
            <a:ext cx="13161907" cy="87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system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5971" y="2764462"/>
            <a:ext cx="13693414" cy="676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3"/>
              </a:lnSpc>
            </a:pPr>
            <a:r>
              <a:rPr lang="en-US" sz="4621" b="1">
                <a:solidFill>
                  <a:srgbClr val="3C5B85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System</a:t>
            </a:r>
          </a:p>
          <a:p>
            <a:pPr algn="l">
              <a:lnSpc>
                <a:spcPts val="4713"/>
              </a:lnSpc>
            </a:pPr>
            <a:endParaRPr lang="en-US" sz="4621" b="1">
              <a:solidFill>
                <a:srgbClr val="3C5B85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996"/>
              </a:lnSpc>
            </a:pPr>
            <a:r>
              <a:rPr lang="en-US" sz="3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Detection:</a:t>
            </a: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3996"/>
              </a:lnSpc>
            </a:pPr>
            <a:endParaRPr lang="en-US" sz="391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96"/>
              </a:lnSpc>
            </a:pP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Static rules - High false negatives.</a:t>
            </a:r>
          </a:p>
          <a:p>
            <a:pPr algn="l">
              <a:lnSpc>
                <a:spcPts val="3996"/>
              </a:lnSpc>
            </a:pPr>
            <a:endParaRPr lang="en-US" sz="391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96"/>
              </a:lnSpc>
            </a:pPr>
            <a:r>
              <a:rPr lang="en-US" sz="3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Spam Filters:</a:t>
            </a: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3996"/>
              </a:lnSpc>
            </a:pPr>
            <a:endParaRPr lang="en-US" sz="391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96"/>
              </a:lnSpc>
            </a:pP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Cannot adapt to new spam techniques.</a:t>
            </a:r>
          </a:p>
          <a:p>
            <a:pPr algn="l">
              <a:lnSpc>
                <a:spcPts val="3996"/>
              </a:lnSpc>
            </a:pPr>
            <a:endParaRPr lang="en-US" sz="391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96"/>
              </a:lnSpc>
            </a:pPr>
            <a:r>
              <a:rPr lang="en-US" sz="3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Image Forgery:</a:t>
            </a: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3996"/>
              </a:lnSpc>
            </a:pPr>
            <a:endParaRPr lang="en-US" sz="391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96"/>
              </a:lnSpc>
            </a:pPr>
            <a:r>
              <a:rPr lang="en-US" sz="391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checks - Slow and unreliable.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1391939" y="859732"/>
            <a:ext cx="62331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8799" y="4197366"/>
            <a:ext cx="11030402" cy="91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7"/>
              </a:lnSpc>
            </a:pPr>
            <a:r>
              <a:rPr lang="en-US" sz="6433" spc="81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920002" y="3486150"/>
            <a:ext cx="1118380" cy="1301387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14152" y="1405575"/>
            <a:ext cx="13161907" cy="87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system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1939" y="2802228"/>
            <a:ext cx="15898461" cy="701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901" b="1">
                <a:solidFill>
                  <a:srgbClr val="3C5B85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System</a:t>
            </a:r>
          </a:p>
          <a:p>
            <a:pPr algn="l">
              <a:lnSpc>
                <a:spcPts val="2526"/>
              </a:lnSpc>
            </a:pPr>
            <a:endParaRPr lang="en-US" sz="3901" b="1">
              <a:solidFill>
                <a:srgbClr val="3C5B85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46"/>
              </a:lnSpc>
            </a:pPr>
            <a:r>
              <a:rPr lang="en-US" sz="343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Detection: </a:t>
            </a:r>
          </a:p>
          <a:p>
            <a:pPr algn="l">
              <a:lnSpc>
                <a:spcPts val="3540"/>
              </a:lnSpc>
            </a:pPr>
            <a:endParaRPr lang="en-US" sz="343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540"/>
              </a:lnSpc>
            </a:pPr>
            <a:r>
              <a:rPr lang="en-US" sz="333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Analyze URL structure (length, special characters)</a:t>
            </a:r>
          </a:p>
          <a:p>
            <a:pPr algn="l">
              <a:lnSpc>
                <a:spcPts val="3540"/>
              </a:lnSpc>
            </a:pPr>
            <a:endParaRPr lang="en-US" sz="333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540"/>
              </a:lnSpc>
            </a:pPr>
            <a:r>
              <a:rPr lang="en-US" sz="333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Provides feature importance scores</a:t>
            </a:r>
          </a:p>
          <a:p>
            <a:pPr algn="l">
              <a:lnSpc>
                <a:spcPts val="3540"/>
              </a:lnSpc>
            </a:pPr>
            <a:endParaRPr lang="en-US" sz="333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752"/>
              </a:lnSpc>
            </a:pPr>
            <a:r>
              <a:rPr lang="en-US" sz="353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Spam Filters:</a:t>
            </a:r>
          </a:p>
          <a:p>
            <a:pPr algn="l">
              <a:lnSpc>
                <a:spcPts val="3540"/>
              </a:lnSpc>
            </a:pPr>
            <a:endParaRPr lang="en-US" sz="353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540"/>
              </a:lnSpc>
            </a:pPr>
            <a:r>
              <a:rPr lang="en-US" sz="333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Identifies spam patterns in email content and Analyzes embedded links</a:t>
            </a:r>
          </a:p>
          <a:p>
            <a:pPr algn="l">
              <a:lnSpc>
                <a:spcPts val="3540"/>
              </a:lnSpc>
            </a:pPr>
            <a:endParaRPr lang="en-US" sz="333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752"/>
              </a:lnSpc>
            </a:pPr>
            <a:r>
              <a:rPr lang="en-US" sz="353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Image Forgery:</a:t>
            </a:r>
          </a:p>
          <a:p>
            <a:pPr algn="l">
              <a:lnSpc>
                <a:spcPts val="3540"/>
              </a:lnSpc>
            </a:pPr>
            <a:endParaRPr lang="en-US" sz="353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540"/>
              </a:lnSpc>
            </a:pPr>
            <a:r>
              <a:rPr lang="en-US" sz="333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Automatic feature extraction and Recognizes local manipulation patterns</a:t>
            </a:r>
          </a:p>
          <a:p>
            <a:pPr algn="l">
              <a:lnSpc>
                <a:spcPts val="2518"/>
              </a:lnSpc>
            </a:pPr>
            <a:endParaRPr lang="en-US" sz="333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825756" y="692621"/>
            <a:ext cx="10636488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phishing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874" y="1390336"/>
            <a:ext cx="16334252" cy="82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4"/>
              </a:lnSpc>
            </a:pPr>
            <a:r>
              <a:rPr lang="en-US" sz="3521" b="1">
                <a:solidFill>
                  <a:srgbClr val="3C5B85"/>
                </a:solidFill>
                <a:latin typeface="Poppins Bold"/>
                <a:ea typeface="Poppins Bold"/>
                <a:cs typeface="Poppins Bold"/>
                <a:sym typeface="Poppins Bold"/>
              </a:rPr>
              <a:t>Phishing </a:t>
            </a: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a social engineering attack where criminals masquerade as trustworthy entities to steal sensitive data</a:t>
            </a:r>
          </a:p>
          <a:p>
            <a:pPr algn="l">
              <a:lnSpc>
                <a:spcPts val="5230"/>
              </a:lnSpc>
            </a:pPr>
            <a:r>
              <a:rPr lang="en-US" sz="292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  <a:p>
            <a:pPr algn="l">
              <a:lnSpc>
                <a:spcPts val="6304"/>
              </a:lnSpc>
            </a:pP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 machine learning-based system to predict whether a website is phishing or legitimate.</a:t>
            </a:r>
          </a:p>
          <a:p>
            <a:pPr algn="l">
              <a:lnSpc>
                <a:spcPts val="5230"/>
              </a:lnSpc>
            </a:pPr>
            <a:r>
              <a:rPr lang="en-US" sz="292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Methodology:</a:t>
            </a:r>
          </a:p>
          <a:p>
            <a:pPr algn="l">
              <a:lnSpc>
                <a:spcPts val="6125"/>
              </a:lnSpc>
            </a:pPr>
            <a:r>
              <a:rPr lang="en-US" sz="34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Utilize the Random Forest algorithm to analyze user-input URLs.</a:t>
            </a:r>
          </a:p>
          <a:p>
            <a:pPr algn="l">
              <a:lnSpc>
                <a:spcPts val="6125"/>
              </a:lnSpc>
            </a:pPr>
            <a:r>
              <a:rPr lang="en-US" sz="34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 phishing or legitimate websites based on URL characteristics.</a:t>
            </a:r>
          </a:p>
          <a:p>
            <a:pPr algn="l">
              <a:lnSpc>
                <a:spcPts val="5230"/>
              </a:lnSpc>
            </a:pPr>
            <a:r>
              <a:rPr lang="en-US" sz="292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Significance:</a:t>
            </a:r>
          </a:p>
          <a:p>
            <a:pPr algn="l">
              <a:lnSpc>
                <a:spcPts val="6125"/>
              </a:lnSpc>
            </a:pPr>
            <a:r>
              <a:rPr lang="en-US" sz="34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Phishing attacks are a growing concern. This feature helps safeguard users against potential security breaches.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2509393" y="692621"/>
            <a:ext cx="13293591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Spam mail classifaction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6524" y="1538344"/>
            <a:ext cx="16574951" cy="805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3358" b="1">
                <a:solidFill>
                  <a:srgbClr val="3C5B85"/>
                </a:solidFill>
                <a:latin typeface="Poppins Bold"/>
                <a:ea typeface="Poppins Bold"/>
                <a:cs typeface="Poppins Bold"/>
                <a:sym typeface="Poppins Bold"/>
              </a:rPr>
              <a:t>Spam emails</a:t>
            </a: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are often irrelevant messages sent to many users at once</a:t>
            </a:r>
          </a:p>
          <a:p>
            <a:pPr algn="l">
              <a:lnSpc>
                <a:spcPts val="5295"/>
              </a:lnSpc>
            </a:pPr>
            <a:r>
              <a:rPr lang="en-US" sz="295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 </a:t>
            </a:r>
          </a:p>
          <a:p>
            <a:pPr algn="l">
              <a:lnSpc>
                <a:spcPts val="6011"/>
              </a:lnSpc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 a machine learning system to classify email messages as spam or not spam.</a:t>
            </a:r>
          </a:p>
          <a:p>
            <a:pPr algn="l">
              <a:lnSpc>
                <a:spcPts val="5295"/>
              </a:lnSpc>
            </a:pPr>
            <a:r>
              <a:rPr lang="en-US" sz="295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Methodology:</a:t>
            </a:r>
          </a:p>
          <a:p>
            <a:pPr algn="l">
              <a:lnSpc>
                <a:spcPts val="6011"/>
              </a:lnSpc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 machine learning models on user-input email messages using CNN algorithm.</a:t>
            </a:r>
          </a:p>
          <a:p>
            <a:pPr algn="l">
              <a:lnSpc>
                <a:spcPts val="6011"/>
              </a:lnSpc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Identify spam or legitimate emails based on patterns and text analysis.</a:t>
            </a:r>
          </a:p>
          <a:p>
            <a:pPr algn="l">
              <a:lnSpc>
                <a:spcPts val="5116"/>
              </a:lnSpc>
            </a:pPr>
            <a:r>
              <a:rPr lang="en-US" sz="285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Significance:</a:t>
            </a:r>
          </a:p>
          <a:p>
            <a:pPr algn="l">
              <a:lnSpc>
                <a:spcPts val="6011"/>
              </a:lnSpc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Spam emails often lead to security threats and data theft. This feature helps mitigate these risks.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5146354" y="489810"/>
            <a:ext cx="7549007" cy="659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Image forgery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3113" y="1038400"/>
            <a:ext cx="16116300" cy="9842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DeepSeek-CJK-patch"/>
              </a:rPr>
              <a:t>Image forgery </a:t>
            </a:r>
            <a:r>
              <a:rPr lang="en-US" sz="3600" b="0" i="0" dirty="0">
                <a:solidFill>
                  <a:srgbClr val="F8FAFF"/>
                </a:solidFill>
                <a:effectLst/>
                <a:latin typeface="DeepSeek-CJK-patch"/>
              </a:rPr>
              <a:t>means changing or faking pictures to trick people. where someone alters an image to show something that isn't real.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Objective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 Develop a machine learning-based system to detect whether an image has been manipulated or is authentic.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Methodology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Leverage machine learning algorithms to analyze user-uploaded images.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Predict image forgery or authenticity based on tampering markers.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Significance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Image authenticity is vital across various domains, This feature helps detect tampered images.</a:t>
            </a:r>
          </a:p>
          <a:p>
            <a:pPr algn="l">
              <a:lnSpc>
                <a:spcPct val="150000"/>
              </a:lnSpc>
            </a:pPr>
            <a:endParaRPr lang="en-US" sz="3358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7214172" y="1410898"/>
            <a:ext cx="4347198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modules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6524" y="2879084"/>
            <a:ext cx="16574951" cy="607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335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Module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Login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Users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Password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App Reviews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Complaints</a:t>
            </a:r>
          </a:p>
          <a:p>
            <a:pPr marL="725084" lvl="1" indent="-362542" algn="l">
              <a:lnSpc>
                <a:spcPts val="6011"/>
              </a:lnSpc>
              <a:buFont typeface="Arial"/>
              <a:buChar char="•"/>
            </a:pPr>
            <a:r>
              <a:rPr lang="en-US" sz="33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Send Reply</a:t>
            </a:r>
          </a:p>
          <a:p>
            <a:pPr algn="l">
              <a:lnSpc>
                <a:spcPts val="6011"/>
              </a:lnSpc>
            </a:pPr>
            <a:endParaRPr lang="en-US" sz="335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708" y="795954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6970401" y="1240259"/>
            <a:ext cx="4347198" cy="65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modules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939" y="859732"/>
            <a:ext cx="528063" cy="13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939" y="2080423"/>
            <a:ext cx="14495267" cy="791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29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Module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Registration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Profile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Edit Profile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 Complaint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Reply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Review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 Forgery Detection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Spam Detection</a:t>
            </a:r>
          </a:p>
          <a:p>
            <a:pPr marL="634106" lvl="1" indent="-317053" algn="l">
              <a:lnSpc>
                <a:spcPts val="5257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URL Phishing Detection</a:t>
            </a:r>
          </a:p>
          <a:p>
            <a:pPr algn="l">
              <a:lnSpc>
                <a:spcPts val="5257"/>
              </a:lnSpc>
            </a:pPr>
            <a:endParaRPr lang="en-US" sz="293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600</Words>
  <Application>Microsoft Office PowerPoint</Application>
  <PresentationFormat>Custom</PresentationFormat>
  <Paragraphs>167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HK Modular</vt:lpstr>
      <vt:lpstr>Calibri</vt:lpstr>
      <vt:lpstr>Poppins</vt:lpstr>
      <vt:lpstr>Poppins Bold</vt:lpstr>
      <vt:lpstr>DeepSeek-CJK-patch</vt:lpstr>
      <vt:lpstr>Wingdings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domain threat detection system</dc:title>
  <dc:creator>Akshay Ck</dc:creator>
  <cp:lastModifiedBy>Akshay Ck</cp:lastModifiedBy>
  <cp:revision>1</cp:revision>
  <dcterms:created xsi:type="dcterms:W3CDTF">2006-08-16T00:00:00Z</dcterms:created>
  <dcterms:modified xsi:type="dcterms:W3CDTF">2025-05-09T06:28:20Z</dcterms:modified>
  <dc:identifier>DAGmv5js8Y4</dc:identifier>
</cp:coreProperties>
</file>